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1"/>
  </p:notesMasterIdLst>
  <p:handoutMasterIdLst>
    <p:handoutMasterId r:id="rId12"/>
  </p:handoutMasterIdLst>
  <p:sldIdLst>
    <p:sldId id="264" r:id="rId2"/>
    <p:sldId id="286" r:id="rId3"/>
    <p:sldId id="275" r:id="rId4"/>
    <p:sldId id="267" r:id="rId5"/>
    <p:sldId id="265" r:id="rId6"/>
    <p:sldId id="276" r:id="rId7"/>
    <p:sldId id="287" r:id="rId8"/>
    <p:sldId id="281" r:id="rId9"/>
    <p:sldId id="282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DA3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8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3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92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9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07.04.2023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07.04.2023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Рисунок 33">
            <a:hlinkClick r:id="rId19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6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524.tvoysadik.r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75323" cy="1296144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 </a:t>
            </a:r>
            <a:r>
              <a:rPr lang="ru-RU" sz="2000" b="1" dirty="0" smtClean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автономное  </a:t>
            </a:r>
            <a:r>
              <a:rPr lang="ru-RU" sz="2000" b="1" dirty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дошкольное образовательное </a:t>
            </a:r>
            <a:r>
              <a:rPr lang="ru-RU" sz="2000" b="1" dirty="0" smtClean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учреждение  </a:t>
            </a:r>
            <a:r>
              <a:rPr lang="ru-RU" sz="2000" b="1" dirty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общеразвивающего вида с приоритетным осуществлением  деятельности по художественно-эстетическому развитию воспитанников </a:t>
            </a:r>
            <a:r>
              <a:rPr lang="ru-RU" sz="2000" b="1" dirty="0" smtClean="0">
                <a:solidFill>
                  <a:srgbClr val="1F0DA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524</a:t>
            </a:r>
            <a:endParaRPr lang="ru-RU" sz="20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7211227" cy="3410767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buClrTx/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ОТКРЫТЫХ ДВЕРЕЙ </a:t>
            </a:r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08.04.2023</a:t>
            </a: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0"/>
              </a:spcBef>
              <a:buClrTx/>
            </a:pP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0"/>
              </a:spcBef>
              <a:buClrTx/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МДОО </a:t>
            </a:r>
          </a:p>
          <a:p>
            <a:pPr lvl="0" algn="ctr" defTabSz="914400">
              <a:spcBef>
                <a:spcPts val="0"/>
              </a:spcBef>
              <a:buClrTx/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Екатеринбурга</a:t>
            </a:r>
          </a:p>
          <a:p>
            <a:pPr lvl="0" algn="ctr" defTabSz="914400">
              <a:spcBef>
                <a:spcPts val="0"/>
              </a:spcBef>
              <a:buClrTx/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332656"/>
            <a:ext cx="7130752" cy="72008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 – правовые документы</a:t>
            </a:r>
            <a:r>
              <a:rPr lang="ru-RU" sz="2400" dirty="0">
                <a:solidFill>
                  <a:srgbClr val="3399FF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3399FF"/>
                </a:solidFill>
                <a:ea typeface="+mn-ea"/>
                <a:cs typeface="+mn-cs"/>
              </a:rPr>
            </a:b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5544616"/>
          </a:xfrm>
        </p:spPr>
        <p:txBody>
          <a:bodyPr>
            <a:normAutofit lnSpcReduction="10000"/>
          </a:bodyPr>
          <a:lstStyle/>
          <a:p>
            <a:pPr marL="0" lvl="0" algn="just" defTabSz="914400">
              <a:spcBef>
                <a:spcPts val="0"/>
              </a:spcBef>
              <a:buClrTx/>
              <a:buFontTx/>
              <a:buAutoNum type="arabicPeriod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2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Министерства образования и науки Российской Федерации от 08.04.2014 № 293 «Об утверждении Порядка приёма на обучение по образовательным программам дошкольного образования»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6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Министерства образования и науки Российской Федерации от 30 августа 2013 № 1014 «О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(с изменениями, внесенными на основании приказа Министерства просвещения от 21.01.2019 № 32)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Приказ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организации…»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9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Постановление Администрации города Екатеринбурга от 29.06.2012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 (с имениями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                                            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16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Распоряжение Управления образования Администрации города Екатеринбурга от 22.11.2016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Екатеринбург», с изменениями от 31.07.2019 № 1771/46/36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16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sz="16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132856"/>
            <a:ext cx="7467600" cy="6334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детей для зачисления в МДОО </a:t>
            </a:r>
          </a:p>
          <a:p>
            <a:pPr algn="ctr"/>
            <a:r>
              <a:rPr lang="ru-RU" sz="2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 возрастным группам</a:t>
            </a:r>
            <a:r>
              <a:rPr lang="ru-RU" sz="2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2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рождения детей от 01 сентября по 31 августа следующего календарного года </a:t>
            </a:r>
            <a:endParaRPr lang="ru-RU" sz="22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полных лет </a:t>
            </a:r>
            <a:endParaRPr lang="ru-RU" sz="20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текущего года</a:t>
            </a:r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7776864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4-го года жизни — в младшую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— в среднюю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6-го года жизни — в старшую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7-го года жизни — в подготовительную группу.</a:t>
            </a:r>
          </a:p>
        </p:txBody>
      </p:sp>
    </p:spTree>
    <p:extLst>
      <p:ext uri="{BB962C8B-B14F-4D97-AF65-F5344CB8AC3E}">
        <p14:creationId xmlns:p14="http://schemas.microsoft.com/office/powerpoint/2010/main" val="15923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kern="0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kern="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зачислению детей в МДОО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7504" y="1124744"/>
            <a:ext cx="2736304" cy="16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52385" y="1133128"/>
            <a:ext cx="2711238" cy="1660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88224" y="1124744"/>
            <a:ext cx="2423206" cy="1668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784" y="2837397"/>
            <a:ext cx="25020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списков детей;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Прием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заявлений на смену;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Анализ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количестве зачисленных детей и количестве вакантных мест;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 заседанию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комиссии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37397"/>
            <a:ext cx="30149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/>
            </a:endParaRPr>
          </a:p>
          <a:p>
            <a:endParaRPr lang="ru-RU" sz="1600" dirty="0">
              <a:latin typeface="Arial"/>
            </a:endParaRPr>
          </a:p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Получение распоряжений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списков детей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Информирование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места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Пошаговое выполнение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и зачислению в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«Образование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Работа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зачисление детей.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2996952"/>
            <a:ext cx="2766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Отслеживание (получение) информации о направлении в МДОО через ЕПГУ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Принятие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зачислении ребенка на предоставленное место;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Предоставление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зачисления ребенка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 образовании.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923392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08.04.2014 № 293 </a:t>
            </a: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приёма на обучение </a:t>
            </a: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</a:t>
            </a: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42493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        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Прием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в образовательную организацию осуществляется по личному заявлению родителя (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законного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представителя) ребенка при предъявлении оригинала документа, удостоверяющего личность родителя (законного представителя),</a:t>
            </a:r>
          </a:p>
          <a:p>
            <a:pPr algn="just"/>
            <a:endParaRPr lang="ru-RU" sz="1900" b="1" dirty="0" smtClean="0">
              <a:solidFill>
                <a:srgbClr val="1F0DA3"/>
              </a:solidFill>
              <a:latin typeface="Times New Roman"/>
            </a:endParaRPr>
          </a:p>
          <a:p>
            <a:pPr algn="just"/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        Прием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детей, впервые поступающих в образовательную организацию, осуществляется на основании медицинского 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заключения.</a:t>
            </a:r>
            <a:endParaRPr lang="ru-RU" sz="1900" b="1" dirty="0">
              <a:solidFill>
                <a:srgbClr val="1F0DA3"/>
              </a:solidFill>
              <a:latin typeface="Times New Roman"/>
            </a:endParaRPr>
          </a:p>
          <a:p>
            <a:pPr algn="just"/>
            <a:endParaRPr lang="ru-RU" sz="1900" b="1" dirty="0">
              <a:solidFill>
                <a:srgbClr val="1F0DA3"/>
              </a:solidFill>
              <a:latin typeface="Times New Roman"/>
            </a:endParaRPr>
          </a:p>
          <a:p>
            <a:pPr algn="just"/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          Родители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(законные представители) детей, 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предъявляют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оригинал свидетельства о рождении 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ребенка, </a:t>
            </a:r>
            <a:r>
              <a:rPr lang="ru-RU" sz="1900" b="1" dirty="0">
                <a:solidFill>
                  <a:srgbClr val="1F0DA3"/>
                </a:solidFill>
                <a:latin typeface="Times New Roman"/>
              </a:rPr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</a:t>
            </a:r>
            <a:r>
              <a:rPr lang="ru-RU" sz="1900" b="1" dirty="0" smtClean="0">
                <a:solidFill>
                  <a:srgbClr val="1F0DA3"/>
                </a:solidFill>
                <a:latin typeface="Times New Roman"/>
              </a:rPr>
              <a:t>пребывания.</a:t>
            </a:r>
            <a:endParaRPr lang="ru-RU" sz="1900" b="1" dirty="0">
              <a:solidFill>
                <a:srgbClr val="1F0DA3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4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16632"/>
            <a:ext cx="7563352" cy="18219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Плата, взимаемая с родителей </a:t>
            </a:r>
            <a:endParaRPr lang="ru-RU" sz="20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за присмотр и уход за детьми, осваивающими образовательные программы </a:t>
            </a:r>
            <a:endParaRPr lang="ru-RU" sz="20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0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3529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основании Распоряжения Департамента образования Администрации города Екатеринбурга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муниципального образования «город Екатеринбург», на </a:t>
            </a:r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2023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год установлена:</a:t>
            </a:r>
          </a:p>
          <a:p>
            <a:pPr algn="just"/>
            <a:endParaRPr lang="ru-RU" sz="2000" b="1" dirty="0" smtClean="0">
              <a:solidFill>
                <a:srgbClr val="1F0DA3"/>
              </a:solidFill>
              <a:latin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группе раннего возраста (от 2 до 3 лет) в течение 10,5 часов – </a:t>
            </a:r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2940,0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руб. в месяц за одного ребенка;</a:t>
            </a:r>
          </a:p>
          <a:p>
            <a:pPr algn="just"/>
            <a:endParaRPr lang="ru-RU" sz="2000" b="1" dirty="0" smtClean="0">
              <a:solidFill>
                <a:srgbClr val="1F0DA3"/>
              </a:solidFill>
              <a:latin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группах полного дня пребывания (в течение 10,5 часов) – </a:t>
            </a:r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3450,0 </a:t>
            </a:r>
            <a:r>
              <a:rPr lang="ru-RU" sz="2000" b="1" dirty="0">
                <a:solidFill>
                  <a:srgbClr val="1F0DA3"/>
                </a:solidFill>
                <a:latin typeface="Times New Roman"/>
              </a:rPr>
              <a:t>руб. в месяц за одного </a:t>
            </a:r>
            <a:r>
              <a:rPr lang="ru-RU" sz="2000" b="1" dirty="0" smtClean="0">
                <a:solidFill>
                  <a:srgbClr val="1F0DA3"/>
                </a:solidFill>
                <a:latin typeface="Times New Roman"/>
              </a:rPr>
              <a:t>ребенка</a:t>
            </a:r>
            <a:endParaRPr lang="ru-RU" b="1" dirty="0">
              <a:solidFill>
                <a:srgbClr val="1F0DA3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332656"/>
            <a:ext cx="6589200" cy="1136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Муниципальное </a:t>
            </a:r>
            <a:r>
              <a:rPr lang="ru-RU" sz="2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</a:t>
            </a:r>
            <a: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 учреждение детский </a:t>
            </a:r>
            <a:r>
              <a:rPr lang="ru-RU" sz="2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524</a:t>
            </a:r>
            <a:r>
              <a:rPr lang="ru-RU" sz="2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99592" y="2136707"/>
            <a:ext cx="4240355" cy="25884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78496" y="5013176"/>
            <a:ext cx="7755904" cy="1224135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Заведующий:                                                                 Адрес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620007,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 </a:t>
            </a:r>
          </a:p>
          <a:p>
            <a:pPr marL="0" lvl="0" indent="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err="1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Фефелова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Наталья Анатольевна                              ул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Прибалтийская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16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Телефон/факс:(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343)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252-04-23  </a:t>
            </a:r>
          </a:p>
          <a:p>
            <a:pPr marL="0" lvl="0" indent="0" defTabSz="914400"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сайт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://www.524.tvoysadik.ru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E-mail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mbdou524@mail.ru</a:t>
            </a:r>
            <a:endParaRPr lang="ru-RU" sz="16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4" name="Picture 82" descr="здание-5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r="4262"/>
          <a:stretch>
            <a:fillRect/>
          </a:stretch>
        </p:blipFill>
        <p:spPr bwMode="auto">
          <a:xfrm>
            <a:off x="899592" y="1469102"/>
            <a:ext cx="7488832" cy="325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42841" y="1556792"/>
            <a:ext cx="7467600" cy="6334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комплектование </a:t>
            </a: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года </a:t>
            </a:r>
            <a:endParaRPr lang="ru-RU" sz="24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детский сад </a:t>
            </a: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524</a:t>
            </a: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набор </a:t>
            </a:r>
            <a:endParaRPr lang="ru-RU" sz="2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841" y="3140968"/>
            <a:ext cx="7717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2400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раннего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– 1группа;</a:t>
            </a:r>
            <a:endParaRPr lang="ru-RU" sz="2400" kern="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—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младшие группы –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kern="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400" kern="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proprikol.ru/wp-content/uploads/2019/08/kartinki-detskie-dlya-sadika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5912" y="1628800"/>
            <a:ext cx="8638576" cy="42191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proprikol.ru/wp-content/uploads/2019/08/kartinki-detskie-dlya-sadika-26.jpg"/>
          <p:cNvSpPr>
            <a:spLocks noChangeAspect="1" noChangeArrowheads="1"/>
          </p:cNvSpPr>
          <p:nvPr/>
        </p:nvSpPr>
        <p:spPr bwMode="auto">
          <a:xfrm>
            <a:off x="173512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8312" y="332656"/>
            <a:ext cx="8342160" cy="30963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r>
              <a:rPr lang="ru-RU" sz="3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МАДОУ №524 вы можете познакомиться с информацией о педагогическом составе, о программах используемых при работе с детьми, об условиях созданных для детей, и о важных событиях в жизни детского сада.</a:t>
            </a:r>
            <a:endParaRPr lang="ru-RU" sz="24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920880" cy="1898599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для вас                   видеоматериалы «Добро пожаловать», </a:t>
            </a:r>
          </a:p>
          <a:p>
            <a:r>
              <a:rPr lang="ru-RU" sz="28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слайд-фильм «Праздники в детском саду»</a:t>
            </a:r>
            <a:endParaRPr lang="ru-RU" sz="2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796ba613de5bdf78926fe280a7e14bf060c9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2487</TotalTime>
  <Words>678</Words>
  <Application>Microsoft Office PowerPoint</Application>
  <PresentationFormat>Экран (4:3)</PresentationFormat>
  <Paragraphs>156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Муниципальное  автономное  дошкольное образовательное  учреждение  детский сад общеразвивающего вида с приоритетным осуществлением  деятельности по художественно-эстетическому развитию воспитанников № 524</vt:lpstr>
      <vt:lpstr>Нормативно – правовые документы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  Муниципальное автономное дошкольное образовательное   учреждение детский сад  № 524 </vt:lpstr>
      <vt:lpstr>Презентация PowerPoint</vt:lpstr>
      <vt:lpstr>  Уважаемые родители!   На сайте МАДОУ №524 вы можете познакомиться с информацией о педагогическом составе, о программах используемых при работе с детьми, об условиях созданных для детей, и о важных событиях в жизни детского сада.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Романтика и легкомысленность</dc:title>
  <dc:creator>obstinate</dc:creator>
  <dc:description>Шаблон презентации с сайта https://presentation-creation.ru/</dc:description>
  <cp:lastModifiedBy>АЛЕНА</cp:lastModifiedBy>
  <cp:revision>631</cp:revision>
  <dcterms:created xsi:type="dcterms:W3CDTF">2018-02-25T09:09:03Z</dcterms:created>
  <dcterms:modified xsi:type="dcterms:W3CDTF">2023-04-07T10:12:55Z</dcterms:modified>
</cp:coreProperties>
</file>