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1" r:id="rId5"/>
    <p:sldId id="260" r:id="rId6"/>
    <p:sldId id="281" r:id="rId7"/>
    <p:sldId id="261" r:id="rId8"/>
    <p:sldId id="272" r:id="rId9"/>
    <p:sldId id="273" r:id="rId10"/>
    <p:sldId id="274" r:id="rId11"/>
    <p:sldId id="262" r:id="rId12"/>
    <p:sldId id="264" r:id="rId13"/>
    <p:sldId id="265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A110-7077-483D-A1FF-F05EB6441BBA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C2768-AE7B-4E39-9E2A-32DCC13A5F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73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7202-152C-48D7-9DE2-5789DD0CE616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71FDE-C7DA-458C-A488-58B3AC7F77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65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94FC-BA16-468B-887A-3B0098D28302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9DCBD-0B53-4582-A902-479966056D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5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F04E2-17A2-487B-A2E6-C435B8BB53F8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5801-E35F-4A76-95CC-7361FCFFAD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27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A739-1AF0-4268-9AF8-50BFF18CF12A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5C5A4-9035-483B-8C91-5719992020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95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84DD-4278-4B85-8738-9AE5881768E9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F521F-DCD3-4739-B490-2A4FDF496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86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74CD-ADDC-4093-B76D-FF3EC96029FE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0B9A8-DC57-4FCD-9483-E0E57DD294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85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15EB-C623-4778-84B9-2D83E4B58695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F6F52-0AFF-4600-B554-C49C4C2C41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07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C189-E510-4685-A0E5-C1710E14B4A7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19EE7-AFE0-4587-9C15-EC0EC52BFB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2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0A91-D898-4AE1-B24B-59FB1FA76A42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C7BA5-E035-417C-8812-3F80CE66F9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77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2FD6-35E8-42CF-A92E-E39C1954549C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94F97-0B9F-46A5-A789-F12E982993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02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792C1B-CD07-4490-891B-7DE04514C189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C7239A5-FA63-4731-BDA3-7DD68D3988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692150"/>
            <a:ext cx="7772400" cy="144145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«Сохранение и укрепление здоровья воспитанников»</a:t>
            </a:r>
            <a:endParaRPr lang="ru-RU" altLang="ru-RU" sz="4000" smtClean="0"/>
          </a:p>
        </p:txBody>
      </p:sp>
      <p:pic>
        <p:nvPicPr>
          <p:cNvPr id="2051" name="Рисунок 3" descr="71939077_book_open_close_h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25"/>
            <a:ext cx="14287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" descr="animashki-deti-81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786313"/>
            <a:ext cx="1857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ДС\Desktop\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50498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3" y="3429000"/>
            <a:ext cx="267582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Будьте здоровы!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1714500" y="5929313"/>
            <a:ext cx="528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Составитель: инструктор по ФК  Корелина К.Н.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Горизонтальный свиток 19"/>
          <p:cNvSpPr/>
          <p:nvPr/>
        </p:nvSpPr>
        <p:spPr>
          <a:xfrm>
            <a:off x="2899973" y="338554"/>
            <a:ext cx="4336323" cy="936104"/>
          </a:xfrm>
          <a:prstGeom prst="horizontalScroll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  <p:sp>
        <p:nvSpPr>
          <p:cNvPr id="30" name="Овал 29"/>
          <p:cNvSpPr/>
          <p:nvPr/>
        </p:nvSpPr>
        <p:spPr>
          <a:xfrm>
            <a:off x="2516083" y="1691211"/>
            <a:ext cx="1911901" cy="1161725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НОД, прогулка, совместная деятельность</a:t>
            </a:r>
          </a:p>
        </p:txBody>
      </p:sp>
      <p:sp>
        <p:nvSpPr>
          <p:cNvPr id="32" name="Овал 31"/>
          <p:cNvSpPr/>
          <p:nvPr/>
        </p:nvSpPr>
        <p:spPr>
          <a:xfrm>
            <a:off x="2495167" y="2969541"/>
            <a:ext cx="2074452" cy="117621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sp>
        <p:nvSpPr>
          <p:cNvPr id="33" name="Овал 32"/>
          <p:cNvSpPr/>
          <p:nvPr/>
        </p:nvSpPr>
        <p:spPr>
          <a:xfrm>
            <a:off x="2490230" y="4279067"/>
            <a:ext cx="2009761" cy="1238165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sp>
        <p:nvSpPr>
          <p:cNvPr id="34" name="Овал 33"/>
          <p:cNvSpPr/>
          <p:nvPr/>
        </p:nvSpPr>
        <p:spPr>
          <a:xfrm>
            <a:off x="2464379" y="5590666"/>
            <a:ext cx="2035611" cy="119996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sp>
        <p:nvSpPr>
          <p:cNvPr id="35" name="Овал 34"/>
          <p:cNvSpPr/>
          <p:nvPr/>
        </p:nvSpPr>
        <p:spPr>
          <a:xfrm>
            <a:off x="4499990" y="5517231"/>
            <a:ext cx="2232250" cy="127339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Через разные виды</a:t>
            </a:r>
          </a:p>
          <a:p>
            <a:pPr algn="ctr">
              <a:defRPr/>
            </a:pPr>
            <a:r>
              <a:rPr 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 и формы работы в интеграции образовательных областей</a:t>
            </a:r>
          </a:p>
        </p:txBody>
      </p:sp>
      <p:sp>
        <p:nvSpPr>
          <p:cNvPr id="36" name="Овал 35"/>
          <p:cNvSpPr/>
          <p:nvPr/>
        </p:nvSpPr>
        <p:spPr>
          <a:xfrm>
            <a:off x="4499991" y="4239834"/>
            <a:ext cx="2232249" cy="127739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и самостоятельная деятельность</a:t>
            </a:r>
          </a:p>
        </p:txBody>
      </p:sp>
      <p:sp>
        <p:nvSpPr>
          <p:cNvPr id="37" name="Овал 36"/>
          <p:cNvSpPr/>
          <p:nvPr/>
        </p:nvSpPr>
        <p:spPr>
          <a:xfrm>
            <a:off x="4699779" y="2906566"/>
            <a:ext cx="1881260" cy="123918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НОД, совместная деятельность</a:t>
            </a:r>
          </a:p>
        </p:txBody>
      </p:sp>
      <p:sp>
        <p:nvSpPr>
          <p:cNvPr id="38" name="Овал 37"/>
          <p:cNvSpPr/>
          <p:nvPr/>
        </p:nvSpPr>
        <p:spPr>
          <a:xfrm>
            <a:off x="4569619" y="1659570"/>
            <a:ext cx="2050155" cy="1193366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7950" y="1341438"/>
            <a:ext cx="89233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7950" y="1341438"/>
            <a:ext cx="0" cy="494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031288" y="1341438"/>
            <a:ext cx="0" cy="4854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07950" y="2090738"/>
            <a:ext cx="279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07950" y="3413125"/>
            <a:ext cx="279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7950" y="4806950"/>
            <a:ext cx="285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07950" y="6281738"/>
            <a:ext cx="285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60" name="Прямая соединительная линия 15359"/>
          <p:cNvCxnSpPr/>
          <p:nvPr/>
        </p:nvCxnSpPr>
        <p:spPr>
          <a:xfrm flipV="1">
            <a:off x="8764588" y="2132013"/>
            <a:ext cx="25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63" name="Прямая соединительная линия 15362"/>
          <p:cNvCxnSpPr/>
          <p:nvPr/>
        </p:nvCxnSpPr>
        <p:spPr>
          <a:xfrm>
            <a:off x="8750300" y="3381375"/>
            <a:ext cx="2809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67" name="Прямая соединительная линия 15366"/>
          <p:cNvCxnSpPr>
            <a:stCxn id="89" idx="3"/>
          </p:cNvCxnSpPr>
          <p:nvPr/>
        </p:nvCxnSpPr>
        <p:spPr>
          <a:xfrm>
            <a:off x="8785225" y="4838700"/>
            <a:ext cx="2333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69" name="Прямая соединительная линия 15368"/>
          <p:cNvCxnSpPr>
            <a:stCxn id="90" idx="3"/>
          </p:cNvCxnSpPr>
          <p:nvPr/>
        </p:nvCxnSpPr>
        <p:spPr>
          <a:xfrm>
            <a:off x="8791575" y="6196013"/>
            <a:ext cx="2397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73" name="Прямая соединительная линия 15372"/>
          <p:cNvCxnSpPr/>
          <p:nvPr/>
        </p:nvCxnSpPr>
        <p:spPr>
          <a:xfrm>
            <a:off x="4587875" y="1157288"/>
            <a:ext cx="0" cy="184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4" name="Выноска со стрелкой вправо 15373"/>
          <p:cNvSpPr/>
          <p:nvPr/>
        </p:nvSpPr>
        <p:spPr>
          <a:xfrm>
            <a:off x="366519" y="1559478"/>
            <a:ext cx="2128648" cy="11494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347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деятельность по физической культуре с разными формами обучения.</a:t>
            </a:r>
          </a:p>
        </p:txBody>
      </p:sp>
      <p:sp>
        <p:nvSpPr>
          <p:cNvPr id="79" name="Выноска со стрелкой вправо 78"/>
          <p:cNvSpPr/>
          <p:nvPr/>
        </p:nvSpPr>
        <p:spPr>
          <a:xfrm>
            <a:off x="366518" y="3013032"/>
            <a:ext cx="2093918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347"/>
            </a:avLst>
          </a:prstGeom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Игровой массаж рук </a:t>
            </a:r>
          </a:p>
        </p:txBody>
      </p:sp>
      <p:sp>
        <p:nvSpPr>
          <p:cNvPr id="80" name="Выноска со стрелкой вправо 79"/>
          <p:cNvSpPr/>
          <p:nvPr/>
        </p:nvSpPr>
        <p:spPr>
          <a:xfrm>
            <a:off x="387435" y="4492603"/>
            <a:ext cx="2128647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347"/>
            </a:avLst>
          </a:prstGeom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Выноска со стрелкой вправо 80"/>
          <p:cNvSpPr/>
          <p:nvPr/>
        </p:nvSpPr>
        <p:spPr>
          <a:xfrm>
            <a:off x="393787" y="5824473"/>
            <a:ext cx="2128749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347"/>
            </a:avLst>
          </a:prstGeom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Коммуникативные игры </a:t>
            </a:r>
          </a:p>
        </p:txBody>
      </p:sp>
      <p:sp>
        <p:nvSpPr>
          <p:cNvPr id="15375" name="Выноска со стрелкой влево 15374"/>
          <p:cNvSpPr/>
          <p:nvPr/>
        </p:nvSpPr>
        <p:spPr>
          <a:xfrm>
            <a:off x="6648044" y="1636752"/>
            <a:ext cx="2115786" cy="10106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163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Массаж стоп каучуковыми мячиками</a:t>
            </a:r>
          </a:p>
        </p:txBody>
      </p:sp>
      <p:sp>
        <p:nvSpPr>
          <p:cNvPr id="88" name="Выноска со стрелкой влево 87"/>
          <p:cNvSpPr/>
          <p:nvPr/>
        </p:nvSpPr>
        <p:spPr>
          <a:xfrm>
            <a:off x="6611429" y="3000648"/>
            <a:ext cx="2152401" cy="98271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163"/>
            </a:avLst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Минута тишины (на развитие волевых качеств)</a:t>
            </a:r>
          </a:p>
        </p:txBody>
      </p:sp>
      <p:sp>
        <p:nvSpPr>
          <p:cNvPr id="89" name="Выноска со стрелкой влево 88"/>
          <p:cNvSpPr/>
          <p:nvPr/>
        </p:nvSpPr>
        <p:spPr>
          <a:xfrm>
            <a:off x="6682059" y="4291721"/>
            <a:ext cx="2103598" cy="10935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163"/>
            </a:avLst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Минуты шалости (для поднятия настроения, психологическая разгрузка)</a:t>
            </a:r>
          </a:p>
        </p:txBody>
      </p:sp>
      <p:sp>
        <p:nvSpPr>
          <p:cNvPr id="90" name="Выноска со стрелкой влево 89"/>
          <p:cNvSpPr/>
          <p:nvPr/>
        </p:nvSpPr>
        <p:spPr>
          <a:xfrm>
            <a:off x="6648044" y="5651852"/>
            <a:ext cx="2143391" cy="10895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163"/>
            </a:avLst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Обучение ЗОЖ. Комплексно-тематическое планирование в соответствии с ФГТ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26500" cy="989013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Формы организации здоровьесберегающей работы:</a:t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36563" y="981075"/>
            <a:ext cx="4999037" cy="47688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физкультурные занятия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самостоятельная деятельность детей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подвижные игры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утренняя гимнастика (традиционная, дыхательная, звуковая)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двигательно-оздоровительные физкультминутки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физические упражнения после дневного сна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физические упражнения в сочетании с закаливающими процедурами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физкультурные прогулки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физкультурные досуги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спортивные праздники и развлечения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оздоровительные процедуры в водной среде.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Кружок «Школа докторов природы», Ритмика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b="1" smtClean="0"/>
              <a:t>Совместные досуги с родителями.</a:t>
            </a:r>
          </a:p>
          <a:p>
            <a:pPr eaLnBrk="1" hangingPunct="1">
              <a:spcBef>
                <a:spcPct val="0"/>
              </a:spcBef>
            </a:pPr>
            <a:endParaRPr lang="ru-RU" altLang="ru-RU" sz="1200" smtClean="0"/>
          </a:p>
        </p:txBody>
      </p:sp>
      <p:pic>
        <p:nvPicPr>
          <p:cNvPr id="12292" name="Содержимое 4" descr="fizra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364163" y="981075"/>
            <a:ext cx="2808287" cy="1871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Рисунок 6" descr="78787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26188" y="2852738"/>
            <a:ext cx="2500312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4" name="Рисунок 8" descr="gorbatenk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97413"/>
            <a:ext cx="30956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620713"/>
            <a:ext cx="4038600" cy="56261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000" b="1" dirty="0" smtClean="0"/>
              <a:t>Роль педагога ДОО</a:t>
            </a:r>
            <a:r>
              <a:rPr lang="ru-RU" sz="3000" dirty="0" smtClean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состоит в организации педагогического процесса, сберегающего здоровье ребенка дошкольного возраста и воспитывающего ценностное отношение к здоровью. В ходе совместной деятельности педагог, сотрудничая с семьей, обеспечивает восхождение дошкольника к культуре здоровья.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3" name="Содержимое 4" descr="DSCN116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643438" y="571500"/>
            <a:ext cx="3484562" cy="261302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4" name="Рисунок 8" descr="SDC14095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14875" y="3286125"/>
            <a:ext cx="3500438" cy="2625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362950" cy="4873625"/>
          </a:xfr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 smtClean="0"/>
              <a:t>В процессе нашей деятельности воспитатели  должны решить следующие задачи: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обеспечить условия для физического и психологического благополучия участников воспитательно-образовательного процесса;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формировать доступные представления и знания о пользе занятий физическими упражнениями, об основных гигиенических требованиях и правилах;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реализовать системный подход в использовании всех средств и форм образовательной работы с дошкольниками для своевременного развития жизненно важных двигательных навыков и способностей детей;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формировать основы безопасности жизнедеятельности;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оказывать всестороннюю помощь семье в обеспечении здоровья детей и приобщению их к здоровому образу жизни.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9" name="Рисунок 3" descr="da4adc5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0625"/>
            <a:ext cx="2184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 descr="TextEdit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25"/>
            <a:ext cx="16525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animashki-deti-81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962525"/>
            <a:ext cx="1857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403648" y="1916832"/>
            <a:ext cx="6768752" cy="15841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1"/>
          <p:cNvSpPr>
            <a:spLocks noGrp="1"/>
          </p:cNvSpPr>
          <p:nvPr>
            <p:ph idx="1"/>
          </p:nvPr>
        </p:nvSpPr>
        <p:spPr>
          <a:xfrm>
            <a:off x="179388" y="896938"/>
            <a:ext cx="8507412" cy="5110162"/>
          </a:xfrm>
        </p:spPr>
        <p:txBody>
          <a:bodyPr/>
          <a:lstStyle/>
          <a:p>
            <a:pPr algn="just"/>
            <a:r>
              <a:rPr lang="ru-RU" altLang="ru-RU" smtClean="0"/>
              <a:t>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алгоритм деятельности участников образовательного процесса дошкольного учреждения, ориентированный на сохранение и укрепление здоровья.</a:t>
            </a:r>
          </a:p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условия для сохранения, укрепления физического и психического здоровья детей в соответствии с их возрастными особенностями. </a:t>
            </a:r>
          </a:p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внедрить в практику ДОУ современные технологии обучения здоровому образу жизни, обеспечивающие сохранение и укрепление здоровья детей путем развития здоровье сберегающих умений и навыков, формирования привычки думать и заботиться о своём здоровье. </a:t>
            </a:r>
          </a:p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оздоровительный микроклимат, соответствующую предметную среду для обеспечения двигательной активности ребёнка. </a:t>
            </a:r>
          </a:p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педагогический потенциал семьи в вопросах формирования ценностей здоровья через вовлечение родителей в совместную деятельность, а так же организацию консультативной помощи по вопросам физического воспитания и оздоровления детей.  </a:t>
            </a:r>
          </a:p>
          <a:p>
            <a:endParaRPr lang="ru-RU" altLang="ru-RU" sz="2000" smtClean="0"/>
          </a:p>
          <a:p>
            <a:endParaRPr lang="ru-RU" altLang="ru-RU" sz="2000" smtClean="0"/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827088" y="47625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Задачи по сохранению и укреплению здоровья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2800" b="1" smtClean="0"/>
              <a:t>ЗДОРОВЬЕ 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187450" y="981075"/>
            <a:ext cx="7292975" cy="165576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 smtClean="0"/>
              <a:t>здоровье является состоянием полного физического, душевного и социального благополучия, а не только отсутствием болезней и физических дефектов.</a:t>
            </a:r>
          </a:p>
          <a:p>
            <a:pPr marL="0" indent="0" algn="r">
              <a:buFont typeface="Wingdings 3" panose="05040102010807070707" pitchFamily="18" charset="2"/>
              <a:buNone/>
            </a:pPr>
            <a:r>
              <a:rPr lang="ru-RU" altLang="ru-RU" sz="2400" smtClean="0"/>
              <a:t>(по уставу ВОЗ)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50825" y="3284538"/>
            <a:ext cx="2881313" cy="3140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/>
              <a:t>Физическое здоровье </a:t>
            </a:r>
          </a:p>
          <a:p>
            <a:pPr eaLnBrk="1" hangingPunct="1"/>
            <a:r>
              <a:rPr lang="ru-RU" altLang="ru-RU"/>
              <a:t>состояние гармонии физиологических процессов и максимальная адаптация к условиям окружающей среды (здоровье тела, рост и развитие органов, физическая активность, иммунитет)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203575" y="3284538"/>
            <a:ext cx="2860675" cy="3168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/>
              <a:t>Психическое здоровье</a:t>
            </a:r>
          </a:p>
          <a:p>
            <a:pPr eaLnBrk="1" hangingPunct="1"/>
            <a:r>
              <a:rPr lang="ru-RU" altLang="ru-RU"/>
              <a:t>способность адекватно реагировать на внешние и внутренние раздражители, общий душевный комфорт, адекватное поведение, умение управлять своими эмоциональными состояниями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156325" y="3284538"/>
            <a:ext cx="2843213" cy="3140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/>
              <a:t>Социальное здоровье </a:t>
            </a:r>
          </a:p>
          <a:p>
            <a:pPr eaLnBrk="1" hangingPunct="1"/>
            <a:r>
              <a:rPr lang="ru-RU" altLang="ru-RU"/>
              <a:t>гармоничное отношение личности в социальной структуре общества, социальная активность , благоприятное отношение с окружающими, усвоение правил и ценностей общества и т.д.</a:t>
            </a:r>
          </a:p>
          <a:p>
            <a:pPr eaLnBrk="1" hangingPunct="1"/>
            <a:endParaRPr lang="ru-RU" altLang="ru-RU"/>
          </a:p>
        </p:txBody>
      </p:sp>
      <p:cxnSp>
        <p:nvCxnSpPr>
          <p:cNvPr id="8" name="Прямая со стрелкой 7"/>
          <p:cNvCxnSpPr>
            <a:endCxn id="4100" idx="0"/>
          </p:cNvCxnSpPr>
          <p:nvPr/>
        </p:nvCxnSpPr>
        <p:spPr>
          <a:xfrm flipH="1">
            <a:off x="1692275" y="2781300"/>
            <a:ext cx="86360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 flipV="1">
            <a:off x="6804025" y="2781300"/>
            <a:ext cx="86360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4101" idx="0"/>
          </p:cNvCxnSpPr>
          <p:nvPr/>
        </p:nvCxnSpPr>
        <p:spPr>
          <a:xfrm flipH="1">
            <a:off x="4633913" y="2781300"/>
            <a:ext cx="9525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8313" y="2781300"/>
            <a:ext cx="8135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07504" y="47296"/>
            <a:ext cx="2088232" cy="79776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635896" y="574030"/>
            <a:ext cx="2088232" cy="66804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948264" y="214435"/>
            <a:ext cx="2088232" cy="720080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</p:txBody>
      </p:sp>
      <p:sp>
        <p:nvSpPr>
          <p:cNvPr id="7" name="Овал 6"/>
          <p:cNvSpPr/>
          <p:nvPr/>
        </p:nvSpPr>
        <p:spPr>
          <a:xfrm>
            <a:off x="85725" y="908050"/>
            <a:ext cx="1852613" cy="9286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эмоционального, психологического, физического благополучия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179388" y="1822450"/>
            <a:ext cx="3313112" cy="146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Сформированы первоначальные навыки ЗОЖ (привитие стойких культурно – гигиенических навыков, формирование привычки ежедневных физических упражнений, формирование представления о том, что вредно, что полезно для организма);</a:t>
            </a:r>
          </a:p>
        </p:txBody>
      </p:sp>
      <p:sp>
        <p:nvSpPr>
          <p:cNvPr id="9" name="Овал 8"/>
          <p:cNvSpPr/>
          <p:nvPr/>
        </p:nvSpPr>
        <p:spPr>
          <a:xfrm>
            <a:off x="1827213" y="4298950"/>
            <a:ext cx="2097087" cy="863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Первоначальная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гигиенической культуры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107950" y="3421063"/>
            <a:ext cx="2595563" cy="10287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Улучшение показателей здоровья,</a:t>
            </a:r>
          </a:p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сопротивляемости инфекциям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88" y="5162550"/>
            <a:ext cx="3633787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системы образовательной, здоровьесберегающей деятельности с учетом потребностей ресурсов, условий детского сада</a:t>
            </a:r>
            <a:r>
              <a:rPr lang="ru-RU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927225" y="6000750"/>
            <a:ext cx="2233613" cy="8366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детей будут сформированы представления о себе, как отдельном человеке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2703513" y="1320800"/>
            <a:ext cx="2136775" cy="7921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теоретического уровня и профессионализма педагогов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4132263" y="1822450"/>
            <a:ext cx="2995612" cy="11445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разнообразных форм взаимодействия с родителями с целью повышения уровня знаний по проблеме проекта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2952750" y="2828925"/>
            <a:ext cx="2390775" cy="10509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предметно-развивающей среды, обеспечивающей эффективность оздоровительной работы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4132263" y="3821113"/>
            <a:ext cx="2563812" cy="10652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оздоровительных технологий, современных форм и методов работ по формированию начальных представлений о ЗОЖ</a:t>
            </a:r>
          </a:p>
        </p:txBody>
      </p:sp>
      <p:sp>
        <p:nvSpPr>
          <p:cNvPr id="18" name="Овал 17"/>
          <p:cNvSpPr/>
          <p:nvPr/>
        </p:nvSpPr>
        <p:spPr>
          <a:xfrm>
            <a:off x="5121275" y="4921250"/>
            <a:ext cx="2006600" cy="9112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Качественное освоение инновационных технологий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19588" y="5888038"/>
            <a:ext cx="2424112" cy="900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физкультурно-оздоровительной работы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6726238" y="1065213"/>
            <a:ext cx="2376487" cy="11287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теоретического уровня и компетентности в вопросах физического развития  и укрепления здоровья детей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6894513" y="2419350"/>
            <a:ext cx="2195512" cy="8175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своих детей</a:t>
            </a:r>
          </a:p>
        </p:txBody>
      </p:sp>
      <p:sp>
        <p:nvSpPr>
          <p:cNvPr id="22" name="Овал 21"/>
          <p:cNvSpPr/>
          <p:nvPr/>
        </p:nvSpPr>
        <p:spPr>
          <a:xfrm>
            <a:off x="6432550" y="3421063"/>
            <a:ext cx="2116138" cy="8524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и психологическая подготовленность  детей</a:t>
            </a:r>
          </a:p>
        </p:txBody>
      </p:sp>
      <p:sp>
        <p:nvSpPr>
          <p:cNvPr id="23" name="Овал 22"/>
          <p:cNvSpPr/>
          <p:nvPr/>
        </p:nvSpPr>
        <p:spPr>
          <a:xfrm>
            <a:off x="7056438" y="4438650"/>
            <a:ext cx="2087562" cy="8794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активности родителей в жизнедеятельности ДОУ</a:t>
            </a:r>
          </a:p>
        </p:txBody>
      </p:sp>
      <p:sp>
        <p:nvSpPr>
          <p:cNvPr id="24" name="Овал 23"/>
          <p:cNvSpPr/>
          <p:nvPr/>
        </p:nvSpPr>
        <p:spPr>
          <a:xfrm>
            <a:off x="6804025" y="5670550"/>
            <a:ext cx="2232025" cy="10366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Возросший интерес родителей к вопросам воспитания здорового ребенка и мотивации ЗОЖ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FF0066"/>
                </a:solidFill>
              </a:rPr>
              <a:t/>
            </a:r>
            <a:br>
              <a:rPr lang="ru-RU" sz="3600" i="1" dirty="0" smtClean="0">
                <a:solidFill>
                  <a:srgbClr val="FF0066"/>
                </a:solidFill>
              </a:rPr>
            </a:br>
            <a:r>
              <a:rPr lang="ru-RU" sz="3100" b="1" i="1" dirty="0" smtClean="0"/>
              <a:t>«Минимум лекарств, минимум физиотерапии, максимум движений, воздуха, воды!»</a:t>
            </a:r>
            <a:r>
              <a:rPr lang="ru-RU" sz="3100" b="1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6147" name="Содержимое 5" descr="2011-11-3-deti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857250" y="1603276"/>
            <a:ext cx="3500437" cy="225434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Рисунок 6" descr="wVK_vZakZs4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44008" y="1412776"/>
            <a:ext cx="3644331" cy="2267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Рисунок 7" descr="DSC00369.JP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57250" y="4286250"/>
            <a:ext cx="2540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Рисунок 8" descr="ChildWithBall.jpg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643313" y="3857625"/>
            <a:ext cx="1571625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1" name="Рисунок 9" descr="33.jpg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357813" y="3929063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1"/>
          <p:cNvSpPr>
            <a:spLocks noGrp="1"/>
          </p:cNvSpPr>
          <p:nvPr>
            <p:ph idx="1"/>
          </p:nvPr>
        </p:nvSpPr>
        <p:spPr>
          <a:xfrm>
            <a:off x="4170363" y="1557338"/>
            <a:ext cx="3816350" cy="4535487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2400" smtClean="0"/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</a:p>
        </p:txBody>
      </p:sp>
      <p:pic>
        <p:nvPicPr>
          <p:cNvPr id="7171" name="Picture 8" descr="http://xn-----7kcababy9cenrjhoks5a1gq9l.xn--p1ai/FIZO/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3024187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1403350" y="620713"/>
            <a:ext cx="691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>
                <a:latin typeface="Calibri" panose="020F0502020204030204" pitchFamily="34" charset="0"/>
              </a:rPr>
              <a:t>Здоровьесберегающая технология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800" dirty="0" smtClean="0"/>
              <a:t>Современные </a:t>
            </a:r>
            <a:r>
              <a:rPr lang="ru-RU" altLang="ru-RU" sz="2800" dirty="0" err="1" smtClean="0"/>
              <a:t>здоровьесберегающие</a:t>
            </a:r>
            <a:r>
              <a:rPr lang="ru-RU" altLang="ru-RU" sz="2800" dirty="0" smtClean="0"/>
              <a:t> технологии используемые в системе дошкольного образования отражают две линии оздоровительно-развивающей работы: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2800" dirty="0" smtClean="0"/>
              <a:t>приобщение детей к физической культуре;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2800" dirty="0" smtClean="0"/>
              <a:t>использование развивающих форм оздоровительной работы.</a:t>
            </a:r>
          </a:p>
        </p:txBody>
      </p:sp>
      <p:pic>
        <p:nvPicPr>
          <p:cNvPr id="7171" name="Рисунок 3" descr="135468368321562.jp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534" y="4149080"/>
            <a:ext cx="2567870" cy="206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Рисунок 4" descr="007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73390" y="4149080"/>
            <a:ext cx="2498735" cy="21136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3" name="Рисунок 5" descr="Ritmika 4.jp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72125" y="4149080"/>
            <a:ext cx="2638291" cy="2113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30213" y="692150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двигательной деятельности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5616575" y="3892550"/>
            <a:ext cx="2047875" cy="8302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5487988" y="2894013"/>
            <a:ext cx="1871662" cy="8620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3686175" y="2312988"/>
            <a:ext cx="1943100" cy="8842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  <p:sp>
        <p:nvSpPr>
          <p:cNvPr id="9" name="Овал 8"/>
          <p:cNvSpPr/>
          <p:nvPr/>
        </p:nvSpPr>
        <p:spPr>
          <a:xfrm>
            <a:off x="1865313" y="2852738"/>
            <a:ext cx="2024062" cy="8302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 разных видов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1084263" y="3756025"/>
            <a:ext cx="2252662" cy="93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Физкультурные праздники и развлечения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97100" y="4743450"/>
            <a:ext cx="2136775" cy="8651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Дни и недели «Неболейки»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4556125" y="4722813"/>
            <a:ext cx="2211388" cy="9048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Физкультурные досуги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463470" y="3517114"/>
            <a:ext cx="2024518" cy="1157279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Двигательная деятельность</a:t>
            </a:r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7339013" y="1860550"/>
            <a:ext cx="1512887" cy="722313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ходе режимных моментов</a:t>
            </a: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7340600" y="4870450"/>
            <a:ext cx="1511300" cy="722313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НОД, прогулка, совместная деятельность</a:t>
            </a:r>
          </a:p>
        </p:txBody>
      </p:sp>
      <p:sp>
        <p:nvSpPr>
          <p:cNvPr id="31" name="Прямоугольник с двумя вырезанными противолежащими углами 30"/>
          <p:cNvSpPr/>
          <p:nvPr/>
        </p:nvSpPr>
        <p:spPr>
          <a:xfrm>
            <a:off x="5129213" y="6054725"/>
            <a:ext cx="1511300" cy="722313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2430463" y="6037263"/>
            <a:ext cx="1512887" cy="72390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Через разные виды деятельности</a:t>
            </a:r>
          </a:p>
        </p:txBody>
      </p:sp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3922713" y="1333500"/>
            <a:ext cx="1512887" cy="722313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НОД, прогулка, совм. и самост. деятельность</a:t>
            </a:r>
          </a:p>
        </p:txBody>
      </p:sp>
      <p:sp>
        <p:nvSpPr>
          <p:cNvPr id="34" name="Прямоугольник с двумя вырезанными противолежащими углами 33"/>
          <p:cNvSpPr/>
          <p:nvPr/>
        </p:nvSpPr>
        <p:spPr>
          <a:xfrm>
            <a:off x="458788" y="1835150"/>
            <a:ext cx="1512887" cy="722313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ходе режимных моментов</a:t>
            </a:r>
          </a:p>
        </p:txBody>
      </p:sp>
      <p:sp>
        <p:nvSpPr>
          <p:cNvPr id="35" name="Прямоугольник с двумя вырезанными противолежащими углами 34"/>
          <p:cNvSpPr/>
          <p:nvPr/>
        </p:nvSpPr>
        <p:spPr>
          <a:xfrm>
            <a:off x="88900" y="4814888"/>
            <a:ext cx="1511300" cy="722312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sp>
        <p:nvSpPr>
          <p:cNvPr id="29" name="Стрелка вверх 28"/>
          <p:cNvSpPr/>
          <p:nvPr/>
        </p:nvSpPr>
        <p:spPr>
          <a:xfrm rot="3191832">
            <a:off x="7088981" y="2586832"/>
            <a:ext cx="25082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Стрелка вверх 35"/>
          <p:cNvSpPr/>
          <p:nvPr/>
        </p:nvSpPr>
        <p:spPr>
          <a:xfrm rot="7969565">
            <a:off x="7609682" y="4475956"/>
            <a:ext cx="265112" cy="396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Стрелка вверх 36"/>
          <p:cNvSpPr/>
          <p:nvPr/>
        </p:nvSpPr>
        <p:spPr>
          <a:xfrm rot="10614225">
            <a:off x="5607050" y="5653088"/>
            <a:ext cx="266700" cy="38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10800000">
            <a:off x="3030538" y="5645150"/>
            <a:ext cx="242887" cy="3921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Стрелка вверх 40"/>
          <p:cNvSpPr/>
          <p:nvPr/>
        </p:nvSpPr>
        <p:spPr>
          <a:xfrm rot="13899295">
            <a:off x="774700" y="4344988"/>
            <a:ext cx="307975" cy="374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Стрелка вверх 41"/>
          <p:cNvSpPr/>
          <p:nvPr/>
        </p:nvSpPr>
        <p:spPr>
          <a:xfrm rot="18905863">
            <a:off x="2065338" y="2522538"/>
            <a:ext cx="241300" cy="3111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" name="Стрелка вверх 42"/>
          <p:cNvSpPr/>
          <p:nvPr/>
        </p:nvSpPr>
        <p:spPr>
          <a:xfrm rot="259347">
            <a:off x="4564063" y="2065338"/>
            <a:ext cx="260350" cy="214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835746"/>
            <a:ext cx="1640533" cy="1004888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1010" y="3548551"/>
            <a:ext cx="1640533" cy="945572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НОД, в ходе режимных моментов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009" y="5165902"/>
            <a:ext cx="1663052" cy="977251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режимных моментах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32155" y="1878523"/>
            <a:ext cx="1738835" cy="1015207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НОД, совместная деятельность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63164" y="3615670"/>
            <a:ext cx="1607826" cy="982662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07387" y="5228927"/>
            <a:ext cx="1791339" cy="914226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НОД, совместная деятельность</a:t>
            </a: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4932040" y="1857306"/>
            <a:ext cx="2232248" cy="1036424"/>
          </a:xfrm>
          <a:prstGeom prst="rightArrowCallout">
            <a:avLst>
              <a:gd name="adj1" fmla="val 28791"/>
              <a:gd name="adj2" fmla="val 35084"/>
              <a:gd name="adj3" fmla="val 47730"/>
              <a:gd name="adj4" fmla="val 6964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4932040" y="3554091"/>
            <a:ext cx="2300115" cy="1044241"/>
          </a:xfrm>
          <a:prstGeom prst="rightArrowCallout">
            <a:avLst>
              <a:gd name="adj1" fmla="val 28791"/>
              <a:gd name="adj2" fmla="val 35084"/>
              <a:gd name="adj3" fmla="val 47730"/>
              <a:gd name="adj4" fmla="val 696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Физкульт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минутки</a:t>
            </a: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4932040" y="5164931"/>
            <a:ext cx="2300115" cy="960706"/>
          </a:xfrm>
          <a:prstGeom prst="rightArrowCallout">
            <a:avLst>
              <a:gd name="adj1" fmla="val 28791"/>
              <a:gd name="adj2" fmla="val 35084"/>
              <a:gd name="adj3" fmla="val 47730"/>
              <a:gd name="adj4" fmla="val 696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2411760" y="692696"/>
            <a:ext cx="4392487" cy="864096"/>
          </a:xfrm>
          <a:prstGeom prst="ellipseRibbon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Нетрадиционные технологии</a:t>
            </a:r>
          </a:p>
        </p:txBody>
      </p:sp>
      <p:sp>
        <p:nvSpPr>
          <p:cNvPr id="13327" name="Выноска со стрелкой влево 13326"/>
          <p:cNvSpPr/>
          <p:nvPr/>
        </p:nvSpPr>
        <p:spPr>
          <a:xfrm>
            <a:off x="2051720" y="1877945"/>
            <a:ext cx="2256355" cy="1015785"/>
          </a:xfrm>
          <a:prstGeom prst="leftArrowCallout">
            <a:avLst>
              <a:gd name="adj1" fmla="val 32508"/>
              <a:gd name="adj2" fmla="val 33446"/>
              <a:gd name="adj3" fmla="val 37200"/>
              <a:gd name="adj4" fmla="val 7546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</a:p>
        </p:txBody>
      </p:sp>
      <p:sp>
        <p:nvSpPr>
          <p:cNvPr id="48" name="Выноска со стрелкой влево 47"/>
          <p:cNvSpPr/>
          <p:nvPr/>
        </p:nvSpPr>
        <p:spPr>
          <a:xfrm>
            <a:off x="2051720" y="3548551"/>
            <a:ext cx="2256356" cy="982662"/>
          </a:xfrm>
          <a:prstGeom prst="leftArrowCallout">
            <a:avLst>
              <a:gd name="adj1" fmla="val 34400"/>
              <a:gd name="adj2" fmla="val 34399"/>
              <a:gd name="adj3" fmla="val 45678"/>
              <a:gd name="adj4" fmla="val 7165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49" name="Выноска со стрелкой влево 48"/>
          <p:cNvSpPr/>
          <p:nvPr/>
        </p:nvSpPr>
        <p:spPr>
          <a:xfrm>
            <a:off x="2051720" y="5158310"/>
            <a:ext cx="2256356" cy="967327"/>
          </a:xfrm>
          <a:prstGeom prst="leftArrowCallout">
            <a:avLst>
              <a:gd name="adj1" fmla="val 27044"/>
              <a:gd name="adj2" fmla="val 36242"/>
              <a:gd name="adj3" fmla="val 44419"/>
              <a:gd name="adj4" fmla="val 7277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cxnSp>
        <p:nvCxnSpPr>
          <p:cNvPr id="13331" name="Прямая соединительная линия 13330"/>
          <p:cNvCxnSpPr/>
          <p:nvPr/>
        </p:nvCxnSpPr>
        <p:spPr>
          <a:xfrm flipH="1">
            <a:off x="4608513" y="1557338"/>
            <a:ext cx="0" cy="40878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37" name="Прямая соединительная линия 13336"/>
          <p:cNvCxnSpPr/>
          <p:nvPr/>
        </p:nvCxnSpPr>
        <p:spPr>
          <a:xfrm>
            <a:off x="4308475" y="2492375"/>
            <a:ext cx="623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08475" y="5641975"/>
            <a:ext cx="623888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308475" y="3860800"/>
            <a:ext cx="623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832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 3</vt:lpstr>
      <vt:lpstr>Тема Office</vt:lpstr>
      <vt:lpstr>«Сохранение и укрепление здоровья воспитанников»</vt:lpstr>
      <vt:lpstr>Презентация PowerPoint</vt:lpstr>
      <vt:lpstr>ЗДОРОВЬЕ </vt:lpstr>
      <vt:lpstr>Презентация PowerPoint</vt:lpstr>
      <vt:lpstr> «Минимум лекарств, минимум физиотерапии, максимум движений, воздуха, воды!»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организации здоровьесберегающей работы: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Ольга</cp:lastModifiedBy>
  <cp:revision>32</cp:revision>
  <dcterms:created xsi:type="dcterms:W3CDTF">2013-01-28T19:17:44Z</dcterms:created>
  <dcterms:modified xsi:type="dcterms:W3CDTF">2018-03-09T16:15:29Z</dcterms:modified>
</cp:coreProperties>
</file>